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3" r:id="rId6"/>
    <p:sldId id="285" r:id="rId7"/>
    <p:sldId id="260" r:id="rId8"/>
    <p:sldId id="261" r:id="rId9"/>
    <p:sldId id="262" r:id="rId10"/>
    <p:sldId id="286" r:id="rId11"/>
    <p:sldId id="264" r:id="rId12"/>
    <p:sldId id="263" r:id="rId13"/>
    <p:sldId id="265" r:id="rId14"/>
    <p:sldId id="287" r:id="rId15"/>
    <p:sldId id="269" r:id="rId16"/>
    <p:sldId id="270" r:id="rId17"/>
    <p:sldId id="272" r:id="rId18"/>
    <p:sldId id="271" r:id="rId19"/>
    <p:sldId id="277" r:id="rId20"/>
    <p:sldId id="276" r:id="rId21"/>
    <p:sldId id="266" r:id="rId22"/>
    <p:sldId id="268" r:id="rId23"/>
    <p:sldId id="267" r:id="rId24"/>
    <p:sldId id="278" r:id="rId25"/>
    <p:sldId id="282" r:id="rId26"/>
    <p:sldId id="281" r:id="rId27"/>
    <p:sldId id="279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1145F8-8380-B64C-B575-1269E6AC36A2}">
          <p14:sldIdLst>
            <p14:sldId id="256"/>
            <p14:sldId id="258"/>
            <p14:sldId id="257"/>
            <p14:sldId id="259"/>
            <p14:sldId id="273"/>
            <p14:sldId id="285"/>
            <p14:sldId id="260"/>
            <p14:sldId id="261"/>
            <p14:sldId id="262"/>
            <p14:sldId id="286"/>
            <p14:sldId id="264"/>
            <p14:sldId id="263"/>
            <p14:sldId id="265"/>
            <p14:sldId id="287"/>
            <p14:sldId id="269"/>
            <p14:sldId id="270"/>
            <p14:sldId id="272"/>
            <p14:sldId id="271"/>
            <p14:sldId id="277"/>
            <p14:sldId id="276"/>
            <p14:sldId id="266"/>
            <p14:sldId id="268"/>
            <p14:sldId id="267"/>
            <p14:sldId id="278"/>
            <p14:sldId id="282"/>
            <p14:sldId id="281"/>
            <p14:sldId id="279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6"/>
  </p:normalViewPr>
  <p:slideViewPr>
    <p:cSldViewPr snapToGrid="0" snapToObjects="1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3087-2324-4F42-AE65-A9C590C67A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1FA1D-D289-7242-8F3D-2CA22C4C19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3CE6F-8899-0646-A0D8-C6C4D0921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88D7C-B5EE-FD4D-ACC1-F979C901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6CE6-D761-5643-8B03-E996399B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8702-C6CB-0A46-8FC8-F9A57B33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C8750C-1D1C-FB47-8C1A-1F1DB16D5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5DA6-157F-3944-9B7C-3D66E095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40C1F-77B4-2145-8A8C-E6C1C085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FCBC0-8C00-6049-93C0-E426521B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2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456B9-0251-8341-96FB-70CDB1934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76AEF-6A0F-BC48-A72E-B6310AEA4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0DA79-ED07-B64D-8504-12E73B464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ED64F-4303-9E43-8A86-0FFE3C19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0C0E-D586-3E46-ABC0-920512E4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51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320B-2855-9A47-8145-3FB75615A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83C06-7ACC-7F47-BA70-A1791E40D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61B83-0638-9141-AC89-AA5EC929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10F68-5385-B149-ABA3-0E5A6DCC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BC1B-7367-1D45-AA48-D9DE530A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E4ED-6BC1-F44D-AE81-31DDEB1C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FCA63-8FE1-FB4F-BEAF-F2E10983E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53FEC-6960-004E-8F78-6BE49C23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FA07-A878-2B48-8464-E67F81DA7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D91CF-9C54-634B-A163-A904DA4AB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3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BEB5-1539-8148-8EF2-0691CD3D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17212-BC09-9E43-B26D-9197679CE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BFB18-1E80-0C4B-A44C-0597D6636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1EB3C-9871-EC4F-9A2F-52EF702E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C4F78-BFDD-B042-8684-89240CF63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62FA9-2FD3-F042-9698-5B16362B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7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5C739-0832-DC4C-8F8E-1350B020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D4623-CD35-C543-9557-6C1A033FB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703399-2A46-B04D-9543-051FAE55D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49527F-C487-A74E-A416-D26B89C7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06976-EF61-4444-98A2-3329D7F046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83B28-048F-A349-BEC9-C8F58F1B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F755DC-4354-1046-805E-59E837E8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41E384-859C-1F48-AE7F-652A9DA07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5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B4C1-A457-4C46-94D5-876EAC02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DAFB2-C40E-ED42-AAD0-F0F859AD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396AE-1F78-7548-BBB1-4DD9139FB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14063-B09E-9444-9367-051132FB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8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A0F65A-5738-3342-9CDA-D9274231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5E822-06F9-DC44-991D-A48C1771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A2715-E0AE-3F41-9968-337F9626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68D68-7084-B840-976F-DB29A3F9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0749B-E4B5-234E-9339-849D17096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0DA3B-75B8-4647-AB79-5BA4610C1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38F54-3255-3C41-8475-ED7A2533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8E59A4-9BAC-EF4E-BBD7-102930E7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17276-97CA-914B-924F-5F0064E9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0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DB0E-4077-6447-A4AF-8D732E5E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1C751-27ED-3F43-A7E0-DFDE1F8F5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31E1F-F364-EA4A-A836-FB974C549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F5E03-B41D-4B48-B1CD-4E482F73C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85BCA-4812-FF4F-A97A-87EAAF48932B}" type="datetimeFigureOut">
              <a:rPr lang="en-US" smtClean="0"/>
              <a:t>9/14/19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ECF04-EFD9-4343-92BD-721862BDB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B7E2E-B66D-5542-B83D-4D73DD2C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83F79-9A9C-5245-82F7-B53D3B20B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2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484F3-1176-4E41-ACE8-C6A336768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2603B-F994-F54D-BA33-A06C955EE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E56AC-B226-C441-9FFF-2C12A46C43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C85BCA-4812-FF4F-A97A-87EAAF48932B}" type="datetimeFigureOut">
              <a:rPr lang="en-US" smtClean="0"/>
              <a:pPr/>
              <a:t>9/14/19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29C27-C63F-0E42-B95D-003D4799D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DFE7-4C92-EC40-B432-EADBB3877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3983F79-9A9C-5245-82F7-B53D3B20B3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4FD5-CCED-3943-9856-FF3D7D315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6293"/>
            <a:ext cx="9144000" cy="4261981"/>
          </a:xfrm>
        </p:spPr>
        <p:txBody>
          <a:bodyPr>
            <a:normAutofit/>
          </a:bodyPr>
          <a:lstStyle/>
          <a:p>
            <a:r>
              <a:rPr lang="en-US" dirty="0"/>
              <a:t>What is in a plot?</a:t>
            </a:r>
            <a:br>
              <a:rPr lang="en-US" dirty="0"/>
            </a:br>
            <a:br>
              <a:rPr lang="en-US" dirty="0"/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A guided tour of a decade of data visualization conferences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sz="36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700" dirty="0">
                <a:solidFill>
                  <a:schemeClr val="bg1">
                    <a:lumMod val="50000"/>
                  </a:schemeClr>
                </a:solidFill>
              </a:rPr>
              <a:t>2019-09-14</a:t>
            </a:r>
          </a:p>
        </p:txBody>
      </p:sp>
    </p:spTree>
    <p:extLst>
      <p:ext uri="{BB962C8B-B14F-4D97-AF65-F5344CB8AC3E}">
        <p14:creationId xmlns:p14="http://schemas.microsoft.com/office/powerpoint/2010/main" val="25286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8203C6-F4E1-B449-8319-298AA8AD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dirty="0"/>
              <a:t> why’s</a:t>
            </a:r>
          </a:p>
        </p:txBody>
      </p:sp>
    </p:spTree>
    <p:extLst>
      <p:ext uri="{BB962C8B-B14F-4D97-AF65-F5344CB8AC3E}">
        <p14:creationId xmlns:p14="http://schemas.microsoft.com/office/powerpoint/2010/main" val="8153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AFE7-FF47-E64D-ADCE-19E026AF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3"/>
            <a:ext cx="10515600" cy="1325563"/>
          </a:xfrm>
        </p:spPr>
        <p:txBody>
          <a:bodyPr/>
          <a:lstStyle/>
          <a:p>
            <a:r>
              <a:rPr lang="en-US" dirty="0"/>
              <a:t>Plots matter to the analyst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1D02C9-8A49-8D41-9A64-D126D3A393C7}"/>
              </a:ext>
            </a:extLst>
          </p:cNvPr>
          <p:cNvSpPr/>
          <p:nvPr/>
        </p:nvSpPr>
        <p:spPr>
          <a:xfrm>
            <a:off x="1075672" y="1236329"/>
            <a:ext cx="10278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good visualization minimizes time to answer several data questions, spurs insightful questions, conveys an overall sense and generates confidence about the data domain (Wall et al 2018).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4B57B4-7516-AF45-AC9F-179F09F43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66" y="1882660"/>
            <a:ext cx="5160469" cy="2216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B9B636-A647-C840-AE29-F6112A39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54" y="4389136"/>
            <a:ext cx="4658321" cy="2441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4922E5-249F-8B41-A685-6D157D64701D}"/>
              </a:ext>
            </a:extLst>
          </p:cNvPr>
          <p:cNvSpPr txBox="1"/>
          <p:nvPr/>
        </p:nvSpPr>
        <p:spPr>
          <a:xfrm>
            <a:off x="6345273" y="5433228"/>
            <a:ext cx="4512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Plotting and explaining predictions improves data comprehension  (Kim et al, 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03FED3-8DB5-C040-AB19-849B0C48B32C}"/>
              </a:ext>
            </a:extLst>
          </p:cNvPr>
          <p:cNvSpPr txBox="1"/>
          <p:nvPr/>
        </p:nvSpPr>
        <p:spPr>
          <a:xfrm>
            <a:off x="6345273" y="2693932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Plotting aids decision making by reducing the entropy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(Chen and Golan, 2015)</a:t>
            </a:r>
          </a:p>
        </p:txBody>
      </p:sp>
    </p:spTree>
    <p:extLst>
      <p:ext uri="{BB962C8B-B14F-4D97-AF65-F5344CB8AC3E}">
        <p14:creationId xmlns:p14="http://schemas.microsoft.com/office/powerpoint/2010/main" val="323384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CAFE7-FF47-E64D-ADCE-19E026AF7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23"/>
            <a:ext cx="10515600" cy="1325563"/>
          </a:xfrm>
        </p:spPr>
        <p:txBody>
          <a:bodyPr/>
          <a:lstStyle/>
          <a:p>
            <a:r>
              <a:rPr lang="en-US" dirty="0"/>
              <a:t>Plots matter to the viewer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0CAC0-7D2A-674C-8ACC-3261447B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51" y="1649348"/>
            <a:ext cx="5479093" cy="1535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CCB0D2-1795-994F-8B59-64957762D975}"/>
              </a:ext>
            </a:extLst>
          </p:cNvPr>
          <p:cNvSpPr txBox="1"/>
          <p:nvPr/>
        </p:nvSpPr>
        <p:spPr>
          <a:xfrm>
            <a:off x="846551" y="3309569"/>
            <a:ext cx="5208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Memorable scientific plots have less clutter and less number of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distinct colors (Li and Chen, 2018)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1EF2B-637B-BB40-A2C4-0927706E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21" y="1647092"/>
            <a:ext cx="4880709" cy="1658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AA47FC-0281-794A-B9FC-BA11E64F449A}"/>
              </a:ext>
            </a:extLst>
          </p:cNvPr>
          <p:cNvSpPr txBox="1"/>
          <p:nvPr/>
        </p:nvSpPr>
        <p:spPr>
          <a:xfrm>
            <a:off x="6638621" y="3305817"/>
            <a:ext cx="443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Properly labeled plots increase recognition and recall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Borkin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 al, 2016)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56EAA3-78D5-4A44-A028-5DE87F1E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621" y="4117135"/>
            <a:ext cx="41910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406751-ED2B-F34B-A7B5-2C3903DD1BE4}"/>
              </a:ext>
            </a:extLst>
          </p:cNvPr>
          <p:cNvSpPr txBox="1"/>
          <p:nvPr/>
        </p:nvSpPr>
        <p:spPr>
          <a:xfrm>
            <a:off x="6638621" y="6217550"/>
            <a:ext cx="466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Showing uncertainty in predictions aids decision making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(Fernandes et al, 2018)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E7E583-1E73-5147-8B12-33EA9B335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219" y="4076292"/>
            <a:ext cx="1767237" cy="1948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AA3C97-CFE5-924E-B15C-F7BF500C8E76}"/>
              </a:ext>
            </a:extLst>
          </p:cNvPr>
          <p:cNvSpPr txBox="1"/>
          <p:nvPr/>
        </p:nvSpPr>
        <p:spPr>
          <a:xfrm>
            <a:off x="638617" y="6217550"/>
            <a:ext cx="579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When people encounter unfamiliar visualizations, they undergo a difficult cognitive process (Lee et al, 2016)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0688B-AA2A-F04D-8B3C-DA9384E3B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58" y="4117135"/>
            <a:ext cx="2928201" cy="189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1E53-9FA8-764D-B167-D5D0E313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/>
          <a:lstStyle/>
          <a:p>
            <a:r>
              <a:rPr lang="en-US" dirty="0"/>
              <a:t>Should I really make a plot?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69055-4568-D84D-975B-8E23E09C1FB9}"/>
              </a:ext>
            </a:extLst>
          </p:cNvPr>
          <p:cNvSpPr txBox="1"/>
          <p:nvPr/>
        </p:nvSpPr>
        <p:spPr>
          <a:xfrm>
            <a:off x="1862203" y="5820240"/>
            <a:ext cx="3770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Addition of trivial charts don’t aid decision making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Dragicevic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Jansen, 2017)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198A3-EF95-594C-BF82-F868022EB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63"/>
          <a:stretch/>
        </p:blipFill>
        <p:spPr>
          <a:xfrm>
            <a:off x="2071344" y="1149640"/>
            <a:ext cx="3043733" cy="227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4B13A-7DD7-8845-BB8E-9C2BD671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902" y="1049432"/>
            <a:ext cx="4118705" cy="46672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764933-C07E-3746-B795-1B2285EF2F7D}"/>
              </a:ext>
            </a:extLst>
          </p:cNvPr>
          <p:cNvSpPr txBox="1"/>
          <p:nvPr/>
        </p:nvSpPr>
        <p:spPr>
          <a:xfrm>
            <a:off x="6801825" y="5716656"/>
            <a:ext cx="4029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Plots can make some alternatives seem more attractive than they really are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2018)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3C0E3-0189-1D41-8300-F14C4813F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63"/>
          <a:stretch/>
        </p:blipFill>
        <p:spPr>
          <a:xfrm>
            <a:off x="2071344" y="3429000"/>
            <a:ext cx="3043733" cy="22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9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8203C6-F4E1-B449-8319-298AA8AD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en-US" dirty="0"/>
              <a:t> how’s</a:t>
            </a:r>
          </a:p>
        </p:txBody>
      </p:sp>
    </p:spTree>
    <p:extLst>
      <p:ext uri="{BB962C8B-B14F-4D97-AF65-F5344CB8AC3E}">
        <p14:creationId xmlns:p14="http://schemas.microsoft.com/office/powerpoint/2010/main" val="378041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choose color?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7EC01-D4A6-8E46-A6A8-988590F6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8" y="1695450"/>
            <a:ext cx="4265092" cy="2663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0E543-0F56-6941-9B4B-7A5DA695EB44}"/>
              </a:ext>
            </a:extLst>
          </p:cNvPr>
          <p:cNvSpPr txBox="1"/>
          <p:nvPr/>
        </p:nvSpPr>
        <p:spPr>
          <a:xfrm>
            <a:off x="903092" y="4700885"/>
            <a:ext cx="422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Appropriate choice of color palette can evoke specific emotion from the visualization (Bartram et al, 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AB333-55F8-CA41-9E21-2E04B4D3E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54" y="1982665"/>
            <a:ext cx="6536325" cy="20611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7F043-E32E-C249-824F-1E0FC34E121E}"/>
              </a:ext>
            </a:extLst>
          </p:cNvPr>
          <p:cNvSpPr txBox="1"/>
          <p:nvPr/>
        </p:nvSpPr>
        <p:spPr>
          <a:xfrm>
            <a:off x="6294502" y="4700884"/>
            <a:ext cx="5267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choice of colormap has an impact on the estimation of metrics from the plot (Reda et al, 2018)</a:t>
            </a:r>
          </a:p>
        </p:txBody>
      </p:sp>
    </p:spTree>
    <p:extLst>
      <p:ext uri="{BB962C8B-B14F-4D97-AF65-F5344CB8AC3E}">
        <p14:creationId xmlns:p14="http://schemas.microsoft.com/office/powerpoint/2010/main" val="294935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05284-95EF-D94F-866F-665549A3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470" y="1597040"/>
            <a:ext cx="5048019" cy="28687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choose color?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45B94-1D78-B24A-97B1-E9035B4D086A}"/>
              </a:ext>
            </a:extLst>
          </p:cNvPr>
          <p:cNvSpPr txBox="1"/>
          <p:nvPr/>
        </p:nvSpPr>
        <p:spPr>
          <a:xfrm>
            <a:off x="6637470" y="5260960"/>
            <a:ext cx="491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Specific choices on text highlighting vary on degrees of effectiveness of visual search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Strobelt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EC283-8758-B043-BBDB-411E7645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9" y="1597040"/>
            <a:ext cx="5491011" cy="2868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B1461-8F35-4F45-B0FA-07442E874C20}"/>
              </a:ext>
            </a:extLst>
          </p:cNvPr>
          <p:cNvSpPr txBox="1"/>
          <p:nvPr/>
        </p:nvSpPr>
        <p:spPr>
          <a:xfrm>
            <a:off x="604989" y="5260960"/>
            <a:ext cx="52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colormaps that will not appear to vary in opacity on any background color; encode larger quantities in darker colors (Schloss et al, 2018)</a:t>
            </a:r>
          </a:p>
        </p:txBody>
      </p:sp>
    </p:spTree>
    <p:extLst>
      <p:ext uri="{BB962C8B-B14F-4D97-AF65-F5344CB8AC3E}">
        <p14:creationId xmlns:p14="http://schemas.microsoft.com/office/powerpoint/2010/main" val="2004560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choose shape?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145B94-1D78-B24A-97B1-E9035B4D086A}"/>
              </a:ext>
            </a:extLst>
          </p:cNvPr>
          <p:cNvSpPr txBox="1"/>
          <p:nvPr/>
        </p:nvSpPr>
        <p:spPr>
          <a:xfrm>
            <a:off x="6775256" y="5281125"/>
            <a:ext cx="491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Pictorial bar charts reduce accuracy, but not beyond the effect observed for the shapes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Skau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Kosara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7B1461-8F35-4F45-B0FA-07442E874C20}"/>
              </a:ext>
            </a:extLst>
          </p:cNvPr>
          <p:cNvSpPr txBox="1"/>
          <p:nvPr/>
        </p:nvSpPr>
        <p:spPr>
          <a:xfrm>
            <a:off x="750518" y="5260960"/>
            <a:ext cx="5219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Pictographs help in remembering data when the task is demanding, discretization of a bar does not help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Haroz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79BED-D70B-DE4A-B77A-418897F37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11"/>
          <a:stretch/>
        </p:blipFill>
        <p:spPr>
          <a:xfrm>
            <a:off x="750518" y="1683373"/>
            <a:ext cx="5248334" cy="3427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CFB8A-D5D7-9C4B-946D-0C37323B0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02"/>
          <a:stretch/>
        </p:blipFill>
        <p:spPr>
          <a:xfrm>
            <a:off x="6864263" y="1840487"/>
            <a:ext cx="4233798" cy="1594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CA323-237A-0847-9C49-0CFCB1360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97"/>
          <a:stretch/>
        </p:blipFill>
        <p:spPr>
          <a:xfrm>
            <a:off x="6864263" y="3546073"/>
            <a:ext cx="4233798" cy="163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5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choose plot type?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5DB831-2CDC-3942-8600-7430873B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25" y="1122713"/>
            <a:ext cx="8054235" cy="4557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B83912-FCDE-954D-B21E-46A2F078F755}"/>
              </a:ext>
            </a:extLst>
          </p:cNvPr>
          <p:cNvSpPr txBox="1"/>
          <p:nvPr/>
        </p:nvSpPr>
        <p:spPr>
          <a:xfrm>
            <a:off x="1694336" y="5910651"/>
            <a:ext cx="938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bar charts for cluster identification, line charts for correlations &amp; scatter plots for anomalies (Saket et al, 2018)</a:t>
            </a:r>
          </a:p>
        </p:txBody>
      </p:sp>
    </p:spTree>
    <p:extLst>
      <p:ext uri="{BB962C8B-B14F-4D97-AF65-F5344CB8AC3E}">
        <p14:creationId xmlns:p14="http://schemas.microsoft.com/office/powerpoint/2010/main" val="960230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choose plot type?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83912-FCDE-954D-B21E-46A2F078F755}"/>
              </a:ext>
            </a:extLst>
          </p:cNvPr>
          <p:cNvSpPr txBox="1"/>
          <p:nvPr/>
        </p:nvSpPr>
        <p:spPr>
          <a:xfrm>
            <a:off x="6472337" y="1822278"/>
            <a:ext cx="5207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ircular charts, including the unusual variations, perform better than the </a:t>
            </a:r>
            <a:r>
              <a:rPr lang="en-US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treemap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participants consistently spend more time reading the more familiar charts, in particular the pie chart 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Kosara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362E3-3544-E84D-B3F4-6E59F4600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811" y="1457553"/>
            <a:ext cx="4359917" cy="220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85C6F-26CC-6043-85A5-8D3774FA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96" y="3900985"/>
            <a:ext cx="5883341" cy="27673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B38661-6384-0940-A185-B7D1E9AA3991}"/>
              </a:ext>
            </a:extLst>
          </p:cNvPr>
          <p:cNvSpPr/>
          <p:nvPr/>
        </p:nvSpPr>
        <p:spPr>
          <a:xfrm>
            <a:off x="6481244" y="4733504"/>
            <a:ext cx="5121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Wrapped bars are the best choice for visualizing ranked lists;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treemaps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surprisingly accurate despite the use of area rather than length to represent value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Mylavarapu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2019)</a:t>
            </a:r>
          </a:p>
        </p:txBody>
      </p:sp>
    </p:spTree>
    <p:extLst>
      <p:ext uri="{BB962C8B-B14F-4D97-AF65-F5344CB8AC3E}">
        <p14:creationId xmlns:p14="http://schemas.microsoft.com/office/powerpoint/2010/main" val="2540727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1DA6-963B-B444-92B0-1418E302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summarizing?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2F63-3C82-774D-98AF-A5F2F22A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73427" cy="4667251"/>
          </a:xfrm>
        </p:spPr>
        <p:txBody>
          <a:bodyPr>
            <a:normAutofit/>
          </a:bodyPr>
          <a:lstStyle/>
          <a:p>
            <a:r>
              <a:rPr lang="en-US" dirty="0"/>
              <a:t>Popular data visualization conferences</a:t>
            </a:r>
          </a:p>
          <a:p>
            <a:pPr lvl="1"/>
            <a:r>
              <a:rPr lang="en-US" dirty="0"/>
              <a:t>IEEE Vis, </a:t>
            </a:r>
            <a:r>
              <a:rPr lang="en-US" dirty="0" err="1"/>
              <a:t>InfoVis</a:t>
            </a:r>
            <a:endParaRPr lang="en-US" dirty="0"/>
          </a:p>
          <a:p>
            <a:pPr lvl="1"/>
            <a:r>
              <a:rPr lang="en-US" dirty="0" err="1"/>
              <a:t>EuroVis</a:t>
            </a:r>
            <a:endParaRPr lang="en-US" dirty="0"/>
          </a:p>
          <a:p>
            <a:pPr lvl="1"/>
            <a:r>
              <a:rPr lang="en-US" dirty="0"/>
              <a:t>CHI</a:t>
            </a:r>
          </a:p>
          <a:p>
            <a:endParaRPr lang="en-US" dirty="0"/>
          </a:p>
          <a:p>
            <a:r>
              <a:rPr lang="en-US" dirty="0"/>
              <a:t>Historical trend (2009 – 2019) &amp; best papers (2015 – 2019)</a:t>
            </a:r>
          </a:p>
          <a:p>
            <a:endParaRPr lang="en-US" dirty="0"/>
          </a:p>
          <a:p>
            <a:r>
              <a:rPr lang="en-US" dirty="0"/>
              <a:t>A blatantly biased, opinionated selection of papers (2015 – 2019) to make my point </a:t>
            </a:r>
            <a:r>
              <a:rPr lang="en-US" sz="2000" dirty="0"/>
              <a:t>(‘</a:t>
            </a:r>
            <a:r>
              <a:rPr lang="en-US" sz="2000" i="1" dirty="0"/>
              <a:t>does this finding make me change at least one line of my existing code</a:t>
            </a:r>
            <a:r>
              <a:rPr lang="en-US" sz="2000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291955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C6F04C-F851-6E4B-84FD-A613E9B1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choose plot type?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B83912-FCDE-954D-B21E-46A2F078F755}"/>
              </a:ext>
            </a:extLst>
          </p:cNvPr>
          <p:cNvSpPr txBox="1"/>
          <p:nvPr/>
        </p:nvSpPr>
        <p:spPr>
          <a:xfrm>
            <a:off x="1719388" y="5735287"/>
            <a:ext cx="938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CNNs can predict quantities more accurately from bar charts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Haehn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F8AFC-D135-3C4E-9C24-7CC760D5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8" y="1480291"/>
            <a:ext cx="10797436" cy="38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36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avoiding </a:t>
            </a:r>
            <a:r>
              <a:rPr lang="en-US" dirty="0" err="1"/>
              <a:t>overplotting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17F0D-6F76-E345-B7AF-2908DCDC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8" y="1745206"/>
            <a:ext cx="4376802" cy="2799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8E09EB-34B4-924D-A3B8-FB3986CC57F6}"/>
              </a:ext>
            </a:extLst>
          </p:cNvPr>
          <p:cNvSpPr txBox="1"/>
          <p:nvPr/>
        </p:nvSpPr>
        <p:spPr>
          <a:xfrm>
            <a:off x="750517" y="4964789"/>
            <a:ext cx="4222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Analysts are good at estimating regression slopes and intercepts from scatter plots 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C97C7-DC86-EF43-80BA-3BA09488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36" y="1630314"/>
            <a:ext cx="4719877" cy="3192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6DB33B-1B81-A644-82F9-5C8B06E3EB6A}"/>
              </a:ext>
            </a:extLst>
          </p:cNvPr>
          <p:cNvSpPr txBox="1"/>
          <p:nvPr/>
        </p:nvSpPr>
        <p:spPr>
          <a:xfrm>
            <a:off x="6403236" y="4964789"/>
            <a:ext cx="460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Animating specific classes aids distribution estimation  (Chen et al, 2018)</a:t>
            </a:r>
          </a:p>
        </p:txBody>
      </p:sp>
    </p:spTree>
    <p:extLst>
      <p:ext uri="{BB962C8B-B14F-4D97-AF65-F5344CB8AC3E}">
        <p14:creationId xmlns:p14="http://schemas.microsoft.com/office/powerpoint/2010/main" val="301336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to avoid bias?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E09EB-34B4-924D-A3B8-FB3986CC57F6}"/>
              </a:ext>
            </a:extLst>
          </p:cNvPr>
          <p:cNvSpPr txBox="1"/>
          <p:nvPr/>
        </p:nvSpPr>
        <p:spPr>
          <a:xfrm>
            <a:off x="750517" y="5515933"/>
            <a:ext cx="4660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hexagonal binning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splatterplots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large samples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Sarikaya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Gleicher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6E992-50D6-A84D-8A31-036B290BB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17" y="1663765"/>
            <a:ext cx="4101733" cy="3709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46CCB3-8416-6242-BE0E-2824B582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6130" y="1718351"/>
            <a:ext cx="2703542" cy="3797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5C8DC0-EAA8-4D40-B8EF-E27EF6F79F7F}"/>
              </a:ext>
            </a:extLst>
          </p:cNvPr>
          <p:cNvSpPr txBox="1"/>
          <p:nvPr/>
        </p:nvSpPr>
        <p:spPr>
          <a:xfrm>
            <a:off x="6481362" y="5515933"/>
            <a:ext cx="563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aware of perceptual bias in scaled scatter plots (Wei et al,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759CB1-F724-5D40-BE44-5CC8BCE2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362" y="3130570"/>
            <a:ext cx="272476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do I plot? (frameworks)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98426-84DD-5C4D-B3B5-3D22732A4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74" y="1121534"/>
            <a:ext cx="10960274" cy="2334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4933F-4C95-FD49-ABB2-B36F863AA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74" y="3833952"/>
            <a:ext cx="4602619" cy="2643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368E16-5C87-D341-8B7F-4B7D8AA06569}"/>
              </a:ext>
            </a:extLst>
          </p:cNvPr>
          <p:cNvSpPr txBox="1"/>
          <p:nvPr/>
        </p:nvSpPr>
        <p:spPr>
          <a:xfrm>
            <a:off x="5699342" y="4327113"/>
            <a:ext cx="5260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Vega lite enables rapid prototyping of interactive visualizations  by combining the traditional grammar of graphics and a novel grammar of interaction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Satyanarayan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D14F2F-5938-EC40-ACA3-0D0756A7E410}"/>
              </a:ext>
            </a:extLst>
          </p:cNvPr>
          <p:cNvSpPr/>
          <p:nvPr/>
        </p:nvSpPr>
        <p:spPr>
          <a:xfrm>
            <a:off x="5774498" y="601118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altair-viz.github.io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8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664B-1446-F548-BA66-CD3BB9B7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18" y="0"/>
            <a:ext cx="10515600" cy="1325563"/>
          </a:xfrm>
        </p:spPr>
        <p:txBody>
          <a:bodyPr/>
          <a:lstStyle/>
          <a:p>
            <a:r>
              <a:rPr lang="en-US" dirty="0"/>
              <a:t>How do I plot? (methods)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68E16-5C87-D341-8B7F-4B7D8AA06569}"/>
              </a:ext>
            </a:extLst>
          </p:cNvPr>
          <p:cNvSpPr txBox="1"/>
          <p:nvPr/>
        </p:nvSpPr>
        <p:spPr>
          <a:xfrm>
            <a:off x="1327758" y="2605900"/>
            <a:ext cx="9938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SentenTree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combines design ideas from word clouds and Word Tree and creates a node link diagram that incorporates words, co-occurrences and syntactic ordering in one plot  (Hu et al, 2019)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CE9AE-FD33-DA4D-97A1-07049CED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76" y="1106760"/>
            <a:ext cx="9720197" cy="1545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38A2B7-DB0D-3B49-B89D-D7CD6B749715}"/>
              </a:ext>
            </a:extLst>
          </p:cNvPr>
          <p:cNvSpPr/>
          <p:nvPr/>
        </p:nvSpPr>
        <p:spPr>
          <a:xfrm>
            <a:off x="3434835" y="3358900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/twitter/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SentenTree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9194D9-000B-BD46-BD75-1411EBA0D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63" y="4017744"/>
            <a:ext cx="7704029" cy="16930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5AD19-AD60-114F-B2E0-8AF6D41A4ED5}"/>
              </a:ext>
            </a:extLst>
          </p:cNvPr>
          <p:cNvSpPr txBox="1"/>
          <p:nvPr/>
        </p:nvSpPr>
        <p:spPr>
          <a:xfrm>
            <a:off x="1415440" y="5739483"/>
            <a:ext cx="993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hdoutliers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correctly identifies outliers in multidimensional, massive data sets. This method builds a distributional model that allows outliers to be tagged with a probability (Wilkinson, 2019)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1316CC-A796-224C-B6EA-125C95A433B6}"/>
              </a:ext>
            </a:extLst>
          </p:cNvPr>
          <p:cNvSpPr/>
          <p:nvPr/>
        </p:nvSpPr>
        <p:spPr>
          <a:xfrm>
            <a:off x="1991638" y="6325830"/>
            <a:ext cx="8968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cran.r-project.org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/web/packages/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HDoutliers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367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I plot model explainers?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1038616" y="5941925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BOOSTVis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combines a temporal confusion matrix visualization, a t-SNE projection and a tree visualization to present an overall diagnosis of tree boosting models (Liu et al,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087BE-78AC-FB4F-B1C2-C514FDB26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15" y="1055159"/>
            <a:ext cx="9370513" cy="49812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C547F9-68DB-8746-8D1E-E7BE62E113B0}"/>
              </a:ext>
            </a:extLst>
          </p:cNvPr>
          <p:cNvSpPr/>
          <p:nvPr/>
        </p:nvSpPr>
        <p:spPr>
          <a:xfrm>
            <a:off x="3393946" y="6526246"/>
            <a:ext cx="499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/TangLin12/BOOSTVis2</a:t>
            </a:r>
          </a:p>
        </p:txBody>
      </p:sp>
    </p:spTree>
    <p:extLst>
      <p:ext uri="{BB962C8B-B14F-4D97-AF65-F5344CB8AC3E}">
        <p14:creationId xmlns:p14="http://schemas.microsoft.com/office/powerpoint/2010/main" val="2275879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I plot model explainers?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1038616" y="5789377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combining aggregate statistics on explanations attributed to individual features, it is possible to to derive insights on potential root causes for the observed patterns (Krause et al,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4C30-5B79-2A43-B86E-5F63E745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766" y="1068623"/>
            <a:ext cx="6001011" cy="4660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68AA72-7213-9947-8655-CA363AEB5701}"/>
              </a:ext>
            </a:extLst>
          </p:cNvPr>
          <p:cNvSpPr/>
          <p:nvPr/>
        </p:nvSpPr>
        <p:spPr>
          <a:xfrm>
            <a:off x="3256766" y="6428274"/>
            <a:ext cx="6009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https://github.com/nyuvis/explanation_explorer</a:t>
            </a:r>
          </a:p>
        </p:txBody>
      </p:sp>
    </p:spTree>
    <p:extLst>
      <p:ext uri="{BB962C8B-B14F-4D97-AF65-F5344CB8AC3E}">
        <p14:creationId xmlns:p14="http://schemas.microsoft.com/office/powerpoint/2010/main" val="514825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I plot model explainers?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2C57F-A868-9042-AF90-00FB2DF7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1129017"/>
            <a:ext cx="10515600" cy="4599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938408" y="5728983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Activis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combines various phases of the model exploration process into screens and allows precise comparison of activation patterns across instances, subsets and classes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Kahng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</p:spTree>
    <p:extLst>
      <p:ext uri="{BB962C8B-B14F-4D97-AF65-F5344CB8AC3E}">
        <p14:creationId xmlns:p14="http://schemas.microsoft.com/office/powerpoint/2010/main" val="112208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67DD-2739-DF4A-A15A-E9980E74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How do I plot model explainers?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229E7-4EB9-1A44-8AA0-490BC3E6D0AE}"/>
              </a:ext>
            </a:extLst>
          </p:cNvPr>
          <p:cNvSpPr txBox="1"/>
          <p:nvPr/>
        </p:nvSpPr>
        <p:spPr>
          <a:xfrm>
            <a:off x="938408" y="5678879"/>
            <a:ext cx="10315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analyzing the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datapaths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the adversarial examples and comparing them with those of the normal examples, we can understand the sources of misclassification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Kahng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al, 2017)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39088-0CC5-7248-BF1B-0A74F656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8" y="926926"/>
            <a:ext cx="9708715" cy="47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17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C9F6-E64C-C84E-B0A8-E5FE45BFB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6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090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1DA6-963B-B444-92B0-1418E302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summarizing?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2F63-3C82-774D-98AF-A5F2F22A0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31058" cy="435133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u="sng" dirty="0"/>
              <a:t>why’s</a:t>
            </a:r>
          </a:p>
          <a:p>
            <a:pPr lvl="1"/>
            <a:r>
              <a:rPr lang="en-US" dirty="0"/>
              <a:t>Present results</a:t>
            </a:r>
          </a:p>
          <a:p>
            <a:pPr lvl="1"/>
            <a:r>
              <a:rPr lang="en-US" dirty="0"/>
              <a:t>Making inferences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</a:t>
            </a:r>
            <a:r>
              <a:rPr lang="en-US" u="sng" dirty="0"/>
              <a:t>how's</a:t>
            </a:r>
          </a:p>
          <a:p>
            <a:pPr lvl="1"/>
            <a:r>
              <a:rPr lang="en-US" dirty="0"/>
              <a:t>How do plot elements and plot types impact information comprehension?</a:t>
            </a:r>
          </a:p>
          <a:p>
            <a:pPr lvl="1"/>
            <a:r>
              <a:rPr lang="en-US" dirty="0"/>
              <a:t>How to cope with the changing data landscape?</a:t>
            </a:r>
          </a:p>
          <a:p>
            <a:pPr lvl="1"/>
            <a:r>
              <a:rPr lang="en-US" dirty="0"/>
              <a:t>How can plots explain complex models?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7E4FC7-1E2F-C745-BB04-F0F3B5B8AE00}"/>
              </a:ext>
            </a:extLst>
          </p:cNvPr>
          <p:cNvCxnSpPr>
            <a:cxnSpLocks/>
          </p:cNvCxnSpPr>
          <p:nvPr/>
        </p:nvCxnSpPr>
        <p:spPr>
          <a:xfrm>
            <a:off x="10773944" y="4411312"/>
            <a:ext cx="0" cy="693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D887DFA-CEBD-574E-A24C-776AA648CD9D}"/>
              </a:ext>
            </a:extLst>
          </p:cNvPr>
          <p:cNvSpPr txBox="1"/>
          <p:nvPr/>
        </p:nvSpPr>
        <p:spPr>
          <a:xfrm>
            <a:off x="10026043" y="4019358"/>
            <a:ext cx="1510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Low-level choices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A7056-AE9A-3A4F-866D-397A0F1531DA}"/>
              </a:ext>
            </a:extLst>
          </p:cNvPr>
          <p:cNvSpPr txBox="1"/>
          <p:nvPr/>
        </p:nvSpPr>
        <p:spPr>
          <a:xfrm>
            <a:off x="10026043" y="5214498"/>
            <a:ext cx="1685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choices</a:t>
            </a:r>
          </a:p>
        </p:txBody>
      </p:sp>
    </p:spTree>
    <p:extLst>
      <p:ext uri="{BB962C8B-B14F-4D97-AF65-F5344CB8AC3E}">
        <p14:creationId xmlns:p14="http://schemas.microsoft.com/office/powerpoint/2010/main" val="5946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BA24D-3BB5-7B4E-A1B4-40298E54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I am not the first one to do this…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3882C-C735-FF40-B614-C004112B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1119"/>
            <a:ext cx="12192000" cy="15157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A9D6BF-5CC2-1C44-BC8F-CD7C5E6BEA43}"/>
              </a:ext>
            </a:extLst>
          </p:cNvPr>
          <p:cNvSpPr/>
          <p:nvPr/>
        </p:nvSpPr>
        <p:spPr>
          <a:xfrm>
            <a:off x="3048000" y="488310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Isenberg et al (2017)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Absolute number of submitted papers with acceptance percentages (blue–accepted, red–rejected) for the lower-level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keywords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all papers submitted to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PacificVis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EuroVis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InfoVis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Vis/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SciVis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, and VAST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2008–2015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147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8203C6-F4E1-B449-8319-298AA8AD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90" y="276621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But there is</a:t>
            </a:r>
            <a:r>
              <a:rPr lang="en-US" dirty="0"/>
              <a:t> no practice perspective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 data visualization research…</a:t>
            </a:r>
          </a:p>
        </p:txBody>
      </p:sp>
    </p:spTree>
    <p:extLst>
      <p:ext uri="{BB962C8B-B14F-4D97-AF65-F5344CB8AC3E}">
        <p14:creationId xmlns:p14="http://schemas.microsoft.com/office/powerpoint/2010/main" val="3978808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48203C6-F4E1-B449-8319-298AA8AD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Historical trend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7B030-07E5-0B40-BC68-01B9E5C0E6BB}"/>
              </a:ext>
            </a:extLst>
          </p:cNvPr>
          <p:cNvSpPr txBox="1"/>
          <p:nvPr/>
        </p:nvSpPr>
        <p:spPr>
          <a:xfrm>
            <a:off x="2301657" y="5073041"/>
            <a:ext cx="758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word cloud from all the abstracts published in the respective year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6A9CB-DFC4-9E4B-8048-AEB1EF8CA6EC}"/>
              </a:ext>
            </a:extLst>
          </p:cNvPr>
          <p:cNvSpPr txBox="1"/>
          <p:nvPr/>
        </p:nvSpPr>
        <p:spPr>
          <a:xfrm>
            <a:off x="2764075" y="5442373"/>
            <a:ext cx="6663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https://</a:t>
            </a:r>
            <a:r>
              <a:rPr lang="en-US" sz="1200" dirty="0" err="1">
                <a:latin typeface="Courier" pitchFamily="2" charset="0"/>
              </a:rPr>
              <a:t>github.com</a:t>
            </a:r>
            <a:r>
              <a:rPr lang="en-US" sz="1200" dirty="0">
                <a:latin typeface="Courier" pitchFamily="2" charset="0"/>
              </a:rPr>
              <a:t>/</a:t>
            </a:r>
            <a:r>
              <a:rPr lang="en-US" sz="1200" dirty="0" err="1">
                <a:latin typeface="Courier" pitchFamily="2" charset="0"/>
              </a:rPr>
              <a:t>pgurazada</a:t>
            </a:r>
            <a:r>
              <a:rPr lang="en-US" sz="1200" dirty="0">
                <a:latin typeface="Courier" pitchFamily="2" charset="0"/>
              </a:rPr>
              <a:t>/Talks/blob/master/abstract-word-</a:t>
            </a:r>
            <a:r>
              <a:rPr lang="en-US" sz="1200" dirty="0" err="1">
                <a:latin typeface="Courier" pitchFamily="2" charset="0"/>
              </a:rPr>
              <a:t>clouds.py</a:t>
            </a:r>
            <a:endParaRPr 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7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B68-C84E-8B48-9465-C291249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590"/>
            <a:ext cx="10515600" cy="1325563"/>
          </a:xfrm>
        </p:spPr>
        <p:txBody>
          <a:bodyPr/>
          <a:lstStyle/>
          <a:p>
            <a:r>
              <a:rPr lang="en-US" dirty="0"/>
              <a:t>Summarizing the decade </a:t>
            </a:r>
            <a:r>
              <a:rPr lang="en-US" sz="1800" dirty="0"/>
              <a:t>(in 50 words)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478F-DF8A-3049-A6E6-AE4C7C79750D}"/>
              </a:ext>
            </a:extLst>
          </p:cNvPr>
          <p:cNvSpPr txBox="1"/>
          <p:nvPr/>
        </p:nvSpPr>
        <p:spPr>
          <a:xfrm>
            <a:off x="884783" y="108820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2009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6A22-DA98-2147-A0CB-110F2F4CCBA1}"/>
              </a:ext>
            </a:extLst>
          </p:cNvPr>
          <p:cNvSpPr txBox="1"/>
          <p:nvPr/>
        </p:nvSpPr>
        <p:spPr>
          <a:xfrm>
            <a:off x="6580474" y="110865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242E-0632-8B4D-9E43-03ED1725E2A0}"/>
              </a:ext>
            </a:extLst>
          </p:cNvPr>
          <p:cNvSpPr txBox="1"/>
          <p:nvPr/>
        </p:nvSpPr>
        <p:spPr>
          <a:xfrm>
            <a:off x="901903" y="3981124"/>
            <a:ext cx="68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F09C3-CBCD-3849-940B-D82547CB5A17}"/>
              </a:ext>
            </a:extLst>
          </p:cNvPr>
          <p:cNvSpPr txBox="1"/>
          <p:nvPr/>
        </p:nvSpPr>
        <p:spPr>
          <a:xfrm>
            <a:off x="6580473" y="394202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483D0BE-8CBD-2B4D-9811-BD30F6E87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473" y="1501892"/>
            <a:ext cx="3680304" cy="24535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B9546B4-158A-6C4E-98A6-6543C50C3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03" y="4318402"/>
            <a:ext cx="3680304" cy="24535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092978-CC5A-454F-A9DC-1580434C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472" y="4258424"/>
            <a:ext cx="3770271" cy="2513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2081D-A33C-0145-8C02-431091BF2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783" y="1457539"/>
            <a:ext cx="3680304" cy="24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B68-C84E-8B48-9465-C291249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3"/>
            <a:ext cx="10515600" cy="1325563"/>
          </a:xfrm>
        </p:spPr>
        <p:txBody>
          <a:bodyPr/>
          <a:lstStyle/>
          <a:p>
            <a:r>
              <a:rPr lang="en-US" dirty="0"/>
              <a:t>Summarizing the decade </a:t>
            </a:r>
            <a:r>
              <a:rPr lang="en-US" sz="1800" dirty="0"/>
              <a:t>(in 50 words)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478F-DF8A-3049-A6E6-AE4C7C79750D}"/>
              </a:ext>
            </a:extLst>
          </p:cNvPr>
          <p:cNvSpPr txBox="1"/>
          <p:nvPr/>
        </p:nvSpPr>
        <p:spPr>
          <a:xfrm>
            <a:off x="863252" y="97983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6A22-DA98-2147-A0CB-110F2F4CCBA1}"/>
              </a:ext>
            </a:extLst>
          </p:cNvPr>
          <p:cNvSpPr txBox="1"/>
          <p:nvPr/>
        </p:nvSpPr>
        <p:spPr>
          <a:xfrm>
            <a:off x="6581729" y="97983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8F09C3-CBCD-3849-940B-D82547CB5A17}"/>
              </a:ext>
            </a:extLst>
          </p:cNvPr>
          <p:cNvSpPr txBox="1"/>
          <p:nvPr/>
        </p:nvSpPr>
        <p:spPr>
          <a:xfrm>
            <a:off x="6581730" y="391848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352D8E-B546-9843-B1B2-3FF746E88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52" y="1357152"/>
            <a:ext cx="3810000" cy="25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3F4132-B34B-D54E-8B71-63C1F886C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29" y="1308628"/>
            <a:ext cx="3810000" cy="25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76DA49-235B-3B48-A11A-B537F0792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52" y="4301970"/>
            <a:ext cx="3810000" cy="254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D4C2D30-FB45-5A4F-BE56-8C78AB797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721" y="4223836"/>
            <a:ext cx="3954402" cy="26362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5A4DD1-E0F4-4043-91A3-6D5D4412EAA7}"/>
              </a:ext>
            </a:extLst>
          </p:cNvPr>
          <p:cNvSpPr txBox="1"/>
          <p:nvPr/>
        </p:nvSpPr>
        <p:spPr>
          <a:xfrm>
            <a:off x="863252" y="393455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48613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EB68-C84E-8B48-9465-C291249D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2"/>
            <a:ext cx="10515600" cy="1325563"/>
          </a:xfrm>
        </p:spPr>
        <p:txBody>
          <a:bodyPr/>
          <a:lstStyle/>
          <a:p>
            <a:r>
              <a:rPr lang="en-US" dirty="0"/>
              <a:t>Summarizing the decade </a:t>
            </a:r>
            <a:r>
              <a:rPr lang="en-US" sz="1800" dirty="0"/>
              <a:t>(in 50 words)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E478F-DF8A-3049-A6E6-AE4C7C79750D}"/>
              </a:ext>
            </a:extLst>
          </p:cNvPr>
          <p:cNvSpPr txBox="1"/>
          <p:nvPr/>
        </p:nvSpPr>
        <p:spPr>
          <a:xfrm>
            <a:off x="522786" y="171221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06A22-DA98-2147-A0CB-110F2F4CCBA1}"/>
              </a:ext>
            </a:extLst>
          </p:cNvPr>
          <p:cNvSpPr txBox="1"/>
          <p:nvPr/>
        </p:nvSpPr>
        <p:spPr>
          <a:xfrm>
            <a:off x="6509796" y="18337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32BDE9-78B5-3645-BF5F-B29C5234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" y="2154476"/>
            <a:ext cx="5289638" cy="3526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7FF2B6-1101-C444-8FF0-B2E823B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796" y="2260947"/>
            <a:ext cx="5129931" cy="34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26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1099</Words>
  <Application>Microsoft Macintosh PowerPoint</Application>
  <PresentationFormat>Widescreen</PresentationFormat>
  <Paragraphs>100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Consolas</vt:lpstr>
      <vt:lpstr>Courier</vt:lpstr>
      <vt:lpstr>Office Theme</vt:lpstr>
      <vt:lpstr>What is in a plot?  A guided tour of a decade of data visualization conferences  2019-09-14</vt:lpstr>
      <vt:lpstr>What are we summarizing?</vt:lpstr>
      <vt:lpstr>What are we summarizing?</vt:lpstr>
      <vt:lpstr>First, I am not the first one to do this…</vt:lpstr>
      <vt:lpstr>But there is no practice perspective on data visualization research…</vt:lpstr>
      <vt:lpstr>Historical trend</vt:lpstr>
      <vt:lpstr>Summarizing the decade (in 50 words)</vt:lpstr>
      <vt:lpstr>Summarizing the decade (in 50 words)</vt:lpstr>
      <vt:lpstr>Summarizing the decade (in 50 words)</vt:lpstr>
      <vt:lpstr>The why’s</vt:lpstr>
      <vt:lpstr>Plots matter to the analyst </vt:lpstr>
      <vt:lpstr>Plots matter to the viewer</vt:lpstr>
      <vt:lpstr>Should I really make a plot?</vt:lpstr>
      <vt:lpstr>The how’s</vt:lpstr>
      <vt:lpstr>How to choose color?</vt:lpstr>
      <vt:lpstr>How to choose color?</vt:lpstr>
      <vt:lpstr>How to choose shape?</vt:lpstr>
      <vt:lpstr>How to choose plot type?</vt:lpstr>
      <vt:lpstr>How to choose plot type?</vt:lpstr>
      <vt:lpstr>How to choose plot type?</vt:lpstr>
      <vt:lpstr>How to avoiding overplotting?</vt:lpstr>
      <vt:lpstr>How to avoid bias?</vt:lpstr>
      <vt:lpstr>How do I plot? (frameworks)</vt:lpstr>
      <vt:lpstr>How do I plot? (methods)</vt:lpstr>
      <vt:lpstr>How do I plot model explainers?</vt:lpstr>
      <vt:lpstr>How do I plot model explainers?</vt:lpstr>
      <vt:lpstr>How do I plot model explainers?</vt:lpstr>
      <vt:lpstr>How do I plot model explainers?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Pavankumar Gurazada</dc:creator>
  <cp:lastModifiedBy>Pavankumar Gurazada</cp:lastModifiedBy>
  <cp:revision>456</cp:revision>
  <dcterms:created xsi:type="dcterms:W3CDTF">2019-09-09T07:09:43Z</dcterms:created>
  <dcterms:modified xsi:type="dcterms:W3CDTF">2019-09-14T09:14:16Z</dcterms:modified>
</cp:coreProperties>
</file>